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9" r:id="rId2"/>
    <p:sldId id="277" r:id="rId3"/>
    <p:sldId id="281" r:id="rId4"/>
    <p:sldId id="278" r:id="rId5"/>
    <p:sldId id="266" r:id="rId6"/>
    <p:sldId id="282" r:id="rId7"/>
    <p:sldId id="283" r:id="rId8"/>
    <p:sldId id="284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80" r:id="rId20"/>
  </p:sldIdLst>
  <p:sldSz cx="9906000" cy="6858000" type="A4"/>
  <p:notesSz cx="9144000" cy="6858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2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29F47-7ED0-4596-B6EF-8BFCDF1D4D82}" type="datetimeFigureOut">
              <a:rPr lang="fr-FR" smtClean="0"/>
              <a:pPr/>
              <a:t>24/10/2018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714625" y="514350"/>
            <a:ext cx="371475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5D989-9ABB-4574-BFF5-4DD76D50044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641D7E-A0E9-4E00-917E-86346DDC6AC1}" type="slidenum">
              <a:rPr lang="en-US" smtClean="0"/>
              <a:pPr/>
              <a:t>5</a:t>
            </a:fld>
            <a:endParaRPr lang="fr-FR" smtClean="0"/>
          </a:p>
        </p:txBody>
      </p:sp>
      <p:sp>
        <p:nvSpPr>
          <p:cNvPr id="196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639613-8737-4C4D-939F-EA3FA08D4C02}" type="slidenum">
              <a:rPr lang="en-US" smtClean="0"/>
              <a:pPr/>
              <a:t>9</a:t>
            </a:fld>
            <a:endParaRPr lang="fr-FR" smtClean="0"/>
          </a:p>
        </p:txBody>
      </p:sp>
      <p:sp>
        <p:nvSpPr>
          <p:cNvPr id="197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6B7F67-9086-47F4-8174-7716BFBF7475}" type="slidenum">
              <a:rPr lang="en-US" smtClean="0"/>
              <a:pPr/>
              <a:t>10</a:t>
            </a:fld>
            <a:endParaRPr lang="fr-FR" smtClean="0"/>
          </a:p>
        </p:txBody>
      </p:sp>
      <p:sp>
        <p:nvSpPr>
          <p:cNvPr id="198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198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F40CDA-DBB4-4B34-92F5-E0D4F15A1825}" type="slidenum">
              <a:rPr lang="en-US" smtClean="0"/>
              <a:pPr/>
              <a:t>12</a:t>
            </a:fld>
            <a:endParaRPr lang="fr-FR" smtClean="0"/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110C9D-2B47-46A1-9D72-85327DECDBCA}" type="slidenum">
              <a:rPr lang="en-US" smtClean="0"/>
              <a:pPr/>
              <a:t>13</a:t>
            </a:fld>
            <a:endParaRPr lang="fr-FR" smtClean="0"/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3676DD-5A38-4483-B114-AD75252D2A79}" type="slidenum">
              <a:rPr lang="en-US" smtClean="0"/>
              <a:pPr/>
              <a:t>15</a:t>
            </a:fld>
            <a:endParaRPr lang="fr-FR" smtClean="0"/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CB2517-5AFB-4CE8-887B-B227371685BA}" type="slidenum">
              <a:rPr lang="en-US" smtClean="0"/>
              <a:pPr/>
              <a:t>16</a:t>
            </a:fld>
            <a:endParaRPr lang="fr-FR" smtClean="0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06AC6B-139A-4DD0-A4AD-35E471882A0F}" type="slidenum">
              <a:rPr lang="en-US" smtClean="0"/>
              <a:pPr/>
              <a:t>17</a:t>
            </a:fld>
            <a:endParaRPr lang="fr-FR" smtClean="0"/>
          </a:p>
        </p:txBody>
      </p:sp>
      <p:sp>
        <p:nvSpPr>
          <p:cNvPr id="203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203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F45F01-1D1D-4C94-9F55-0A418171616D}" type="slidenum">
              <a:rPr lang="en-US" smtClean="0"/>
              <a:pPr/>
              <a:t>18</a:t>
            </a:fld>
            <a:endParaRPr lang="fr-FR" smtClean="0"/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24/10/2018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24/10/2018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24/10/2018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24/10/2018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24/10/2018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24/10/2018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24/10/2018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24/10/2018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24/10/2018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24/10/2018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24/10/2018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24/10/2018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OBJECTIFS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1"/>
            <a:ext cx="9739346" cy="525779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fr-FR" dirty="0" smtClean="0">
                <a:solidFill>
                  <a:schemeClr val="bg1"/>
                </a:solidFill>
                <a:latin typeface="+mj-lt"/>
              </a:rPr>
              <a:t>Objectif général</a:t>
            </a:r>
            <a:r>
              <a:rPr lang="fr-FR" dirty="0" smtClean="0">
                <a:latin typeface="+mj-lt"/>
              </a:rPr>
              <a:t>:</a:t>
            </a:r>
          </a:p>
          <a:p>
            <a:pPr>
              <a:buNone/>
            </a:pPr>
            <a:r>
              <a:rPr lang="fr-FR" dirty="0" smtClean="0">
                <a:latin typeface="+mj-lt"/>
              </a:rPr>
              <a:t>  Au terme de cet enseignement théorique et pratique l’apprenant devra être capable d’assurer la prise en charge  d’un brulé.</a:t>
            </a:r>
          </a:p>
          <a:p>
            <a:pPr>
              <a:buNone/>
            </a:pPr>
            <a:r>
              <a:rPr lang="fr-FR" dirty="0" smtClean="0">
                <a:solidFill>
                  <a:schemeClr val="bg1"/>
                </a:solidFill>
                <a:latin typeface="+mj-lt"/>
              </a:rPr>
              <a:t>Objectifs spécifiques:</a:t>
            </a:r>
          </a:p>
          <a:p>
            <a:pPr>
              <a:buNone/>
            </a:pPr>
            <a:r>
              <a:rPr lang="fr-FR" dirty="0" smtClean="0">
                <a:latin typeface="+mj-lt"/>
              </a:rPr>
              <a:t>OS1:Définir une brulure par ses propre mots.</a:t>
            </a:r>
          </a:p>
          <a:p>
            <a:pPr>
              <a:buNone/>
            </a:pPr>
            <a:r>
              <a:rPr lang="fr-FR" dirty="0" smtClean="0">
                <a:latin typeface="+mj-lt"/>
              </a:rPr>
              <a:t>OS2: Citer au moins trois causes d’une brulure.</a:t>
            </a:r>
          </a:p>
          <a:p>
            <a:pPr>
              <a:buNone/>
            </a:pPr>
            <a:r>
              <a:rPr lang="fr-FR" dirty="0" smtClean="0">
                <a:latin typeface="+mj-lt"/>
              </a:rPr>
              <a:t>OS3:classer les brulures selon le degré de gravité.</a:t>
            </a:r>
          </a:p>
          <a:p>
            <a:pPr>
              <a:buNone/>
            </a:pPr>
            <a:r>
              <a:rPr lang="fr-FR" dirty="0" smtClean="0">
                <a:latin typeface="+mj-lt"/>
              </a:rPr>
              <a:t>OS4: Différencier les types de brulures.</a:t>
            </a:r>
          </a:p>
          <a:p>
            <a:pPr>
              <a:buNone/>
            </a:pPr>
            <a:r>
              <a:rPr lang="fr-FR" dirty="0" smtClean="0">
                <a:latin typeface="+mj-lt"/>
              </a:rPr>
              <a:t>OS5: Expliquer  les principes d’actions de secouriste en cas de brulure. </a:t>
            </a:r>
            <a:endParaRPr lang="fr-FR" dirty="0"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226" name="Rectangle 18"/>
          <p:cNvSpPr>
            <a:spLocks noChangeArrowheads="1"/>
          </p:cNvSpPr>
          <p:nvPr/>
        </p:nvSpPr>
        <p:spPr bwMode="auto">
          <a:xfrm>
            <a:off x="95217" y="214290"/>
            <a:ext cx="3788217" cy="5847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fr-FR" sz="32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BRÛLURE GRAVE </a:t>
            </a:r>
          </a:p>
        </p:txBody>
      </p:sp>
      <p:sp>
        <p:nvSpPr>
          <p:cNvPr id="136197" name="Rectangle 20"/>
          <p:cNvSpPr>
            <a:spLocks noChangeArrowheads="1"/>
          </p:cNvSpPr>
          <p:nvPr/>
        </p:nvSpPr>
        <p:spPr bwMode="auto">
          <a:xfrm>
            <a:off x="95217" y="928670"/>
            <a:ext cx="9667908" cy="747897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buFontTx/>
              <a:buChar char="-"/>
              <a:defRPr/>
            </a:pPr>
            <a:endParaRPr lang="fr-FR" sz="40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  <a:defRPr/>
            </a:pPr>
            <a:r>
              <a:rPr lang="fr-FR" sz="40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Étendue</a:t>
            </a:r>
            <a:endParaRPr lang="fr-FR" sz="40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defRPr/>
            </a:pPr>
            <a:r>
              <a:rPr lang="fr-FR" sz="40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Profonde</a:t>
            </a:r>
          </a:p>
          <a:p>
            <a:pPr>
              <a:defRPr/>
            </a:pPr>
            <a:r>
              <a:rPr lang="fr-FR" sz="40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Siège (face, articulation)</a:t>
            </a:r>
          </a:p>
          <a:p>
            <a:pPr>
              <a:defRPr/>
            </a:pPr>
            <a:r>
              <a:rPr lang="fr-FR" sz="40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Souillée</a:t>
            </a:r>
          </a:p>
          <a:p>
            <a:pPr>
              <a:buFontTx/>
              <a:buChar char="-"/>
              <a:defRPr/>
            </a:pPr>
            <a:r>
              <a:rPr lang="fr-FR" sz="40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État </a:t>
            </a:r>
            <a:r>
              <a:rPr lang="fr-FR" sz="40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 santé (diabète, insuffisance </a:t>
            </a:r>
            <a:r>
              <a:rPr lang="fr-FR" sz="40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respiratoire,...).</a:t>
            </a:r>
            <a:endParaRPr lang="fr-FR" sz="40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  <a:defRPr/>
            </a:pPr>
            <a:r>
              <a:rPr lang="fr-FR" sz="40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Age </a:t>
            </a:r>
            <a:r>
              <a:rPr lang="fr-FR" sz="40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(enfant, </a:t>
            </a:r>
            <a:r>
              <a:rPr lang="fr-FR" sz="40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vieillard,...}</a:t>
            </a:r>
          </a:p>
          <a:p>
            <a:pPr>
              <a:buFontTx/>
              <a:buChar char="-"/>
              <a:defRPr/>
            </a:pP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  <a:defRPr/>
            </a:pP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  <a:defRPr/>
            </a:pP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  <a:defRPr/>
            </a:pP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  <a:defRPr/>
            </a:pPr>
            <a:endParaRPr lang="fr-FR" sz="32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62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62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6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6226" grpId="0" animBg="1"/>
      <p:bldP spid="13619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238094" y="214292"/>
            <a:ext cx="4758034" cy="646331"/>
          </a:xfrm>
          <a:prstGeom prst="rect">
            <a:avLst/>
          </a:prstGeom>
          <a:solidFill>
            <a:srgbClr val="FF0000"/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>
            <a:spAutoFit/>
          </a:bodyPr>
          <a:lstStyle/>
          <a:p>
            <a:pPr>
              <a:defRPr/>
            </a:pPr>
            <a:r>
              <a:rPr lang="fr-FR" sz="3600" b="1" dirty="0" smtClean="0">
                <a:ln>
                  <a:solidFill>
                    <a:schemeClr val="tx1"/>
                  </a:solidFill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5.Que faut-il faire </a:t>
            </a:r>
            <a:endParaRPr lang="fr-FR" sz="3600" b="1" dirty="0">
              <a:ln>
                <a:solidFill>
                  <a:schemeClr val="tx1"/>
                </a:solidFill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2877" y="928672"/>
            <a:ext cx="9167842" cy="206210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Supprimer la cause </a:t>
            </a:r>
          </a:p>
          <a:p>
            <a:pPr>
              <a:buFontTx/>
              <a:buChar char="-"/>
              <a:defRPr/>
            </a:pP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Empêcher la victime de courir</a:t>
            </a:r>
          </a:p>
          <a:p>
            <a:pPr>
              <a:buFontTx/>
              <a:buChar char="-"/>
              <a:defRPr/>
            </a:pP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l'enrouler dans une couverture ou un manteau sinon la rouler sur le sol.</a:t>
            </a:r>
            <a:endParaRPr lang="fr-FR" sz="32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8093" y="3286126"/>
            <a:ext cx="9096404" cy="255454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Refroidir la brûlure pendant au moins 10 minutes</a:t>
            </a:r>
          </a:p>
          <a:p>
            <a:pPr>
              <a:buFontTx/>
              <a:buChar char="-"/>
              <a:defRPr/>
            </a:pP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En laissant couler de l'eau sans pression au-dessus de la brûlure </a:t>
            </a:r>
          </a:p>
          <a:p>
            <a:pPr>
              <a:buFontTx/>
              <a:buChar char="-"/>
              <a:defRPr/>
            </a:pP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Ne pas percer d'éventuelles cloques.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1" name="Rectangle 19"/>
          <p:cNvSpPr>
            <a:spLocks noChangeArrowheads="1"/>
          </p:cNvSpPr>
          <p:nvPr/>
        </p:nvSpPr>
        <p:spPr bwMode="auto">
          <a:xfrm>
            <a:off x="95217" y="428605"/>
            <a:ext cx="9644129" cy="698652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buFontTx/>
              <a:buChar char="-"/>
              <a:defRPr/>
            </a:pP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  <a:defRPr/>
            </a:pP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Déshabiller </a:t>
            </a: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la victime a l'endroit de la brûlure sans enlever les vêtements qui collent à la </a:t>
            </a: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peau.</a:t>
            </a:r>
          </a:p>
          <a:p>
            <a:pPr>
              <a:defRPr/>
            </a:pP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  <a:defRPr/>
            </a:pP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Couvrir </a:t>
            </a: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la brûlure avec un linge </a:t>
            </a: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propre.</a:t>
            </a:r>
          </a:p>
          <a:p>
            <a:pPr>
              <a:buFontTx/>
              <a:buChar char="-"/>
              <a:defRPr/>
            </a:pP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Allonger </a:t>
            </a: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la victime. </a:t>
            </a: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  <a:defRPr/>
            </a:pP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Couvrir </a:t>
            </a: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la </a:t>
            </a: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victime.</a:t>
            </a:r>
          </a:p>
          <a:p>
            <a:pPr>
              <a:buFontTx/>
              <a:buChar char="-"/>
              <a:defRPr/>
            </a:pP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Alerter les secours.</a:t>
            </a:r>
          </a:p>
          <a:p>
            <a:pPr>
              <a:buFontTx/>
              <a:buChar char="-"/>
              <a:defRPr/>
            </a:pP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Surveiller </a:t>
            </a: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la victime</a:t>
            </a: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pPr>
              <a:buFontTx/>
              <a:buChar char="-"/>
              <a:defRPr/>
            </a:pP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  <a:defRPr/>
            </a:pP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  <a:defRPr/>
            </a:pP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  <a:defRPr/>
            </a:pPr>
            <a:endParaRPr lang="fr-FR" sz="32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65" name="Rectangle 17"/>
          <p:cNvSpPr>
            <a:spLocks noChangeArrowheads="1"/>
          </p:cNvSpPr>
          <p:nvPr/>
        </p:nvSpPr>
        <p:spPr bwMode="auto">
          <a:xfrm>
            <a:off x="629510" y="1802303"/>
            <a:ext cx="8252580" cy="1938992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fr-FR" sz="60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BRÛLURES PARTICULIÈRES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6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46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95217" y="71414"/>
            <a:ext cx="2946640" cy="107721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fr-FR" sz="32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BRÛLURES </a:t>
            </a:r>
            <a:endParaRPr lang="fr-FR" sz="3200" b="1" dirty="0" smtClean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lnSpc>
                <a:spcPct val="100000"/>
              </a:lnSpc>
              <a:defRPr/>
            </a:pPr>
            <a:r>
              <a:rPr lang="fr-FR" sz="32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CHIMIQUES </a:t>
            </a:r>
            <a:endParaRPr lang="fr-FR" sz="32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5167315" y="71414"/>
            <a:ext cx="4531959" cy="107721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fr-FR" sz="3200" b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Projection sur la peau et les vêtements </a:t>
            </a:r>
          </a:p>
        </p:txBody>
      </p:sp>
      <p:sp>
        <p:nvSpPr>
          <p:cNvPr id="4" name="Rectangle 22"/>
          <p:cNvSpPr>
            <a:spLocks noChangeArrowheads="1"/>
          </p:cNvSpPr>
          <p:nvPr/>
        </p:nvSpPr>
        <p:spPr bwMode="auto">
          <a:xfrm>
            <a:off x="380969" y="3025218"/>
            <a:ext cx="8891323" cy="3046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Low" rtl="0">
              <a:lnSpc>
                <a:spcPct val="100000"/>
              </a:lnSpc>
              <a:tabLst>
                <a:tab pos="457200" algn="l"/>
              </a:tabLst>
            </a:pPr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Ôter </a:t>
            </a:r>
            <a:r>
              <a:rPr lang="fr-F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 se protégeant ou faire ôter immédiatement les vêtements, imbibés de produits tout en arrosant abondamment, à grande eau la surface brûlée, le plutôt  possible pour éliminer le produit en cause jusqu'a l'arrivée des secours.</a:t>
            </a:r>
          </a:p>
        </p:txBody>
      </p:sp>
      <p:sp>
        <p:nvSpPr>
          <p:cNvPr id="5" name="Flèche droite 4"/>
          <p:cNvSpPr/>
          <p:nvPr/>
        </p:nvSpPr>
        <p:spPr>
          <a:xfrm>
            <a:off x="3167051" y="571480"/>
            <a:ext cx="1785950" cy="500066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 vers le bas 5"/>
          <p:cNvSpPr/>
          <p:nvPr/>
        </p:nvSpPr>
        <p:spPr>
          <a:xfrm>
            <a:off x="1666852" y="1357298"/>
            <a:ext cx="428628" cy="1500198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033" name="Rectangle 17"/>
          <p:cNvSpPr>
            <a:spLocks noChangeArrowheads="1"/>
          </p:cNvSpPr>
          <p:nvPr/>
        </p:nvSpPr>
        <p:spPr bwMode="auto">
          <a:xfrm>
            <a:off x="95216" y="71414"/>
            <a:ext cx="3122971" cy="107721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fr-FR" sz="32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PROJECTION </a:t>
            </a:r>
            <a:endParaRPr lang="fr-FR" sz="3200" b="1" dirty="0" smtClean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defRPr/>
            </a:pPr>
            <a:r>
              <a:rPr lang="fr-FR" sz="32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DANS </a:t>
            </a:r>
            <a:r>
              <a:rPr lang="fr-FR" sz="32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I'ŒIL </a:t>
            </a:r>
          </a:p>
        </p:txBody>
      </p:sp>
      <p:sp>
        <p:nvSpPr>
          <p:cNvPr id="139270" name="Rectangle 20"/>
          <p:cNvSpPr>
            <a:spLocks noChangeArrowheads="1"/>
          </p:cNvSpPr>
          <p:nvPr/>
        </p:nvSpPr>
        <p:spPr bwMode="auto">
          <a:xfrm>
            <a:off x="309531" y="3096657"/>
            <a:ext cx="9110427" cy="30469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1" indent="457200">
              <a:buFontTx/>
              <a:buChar char="-"/>
              <a:defRPr/>
            </a:pP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Rincer </a:t>
            </a: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l'œil abondamment à l'eau le </a:t>
            </a: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plus tôt </a:t>
            </a: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possible, en prenant soin que l'eau de </a:t>
            </a: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lavage </a:t>
            </a: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 coule pas sur l'autre </a:t>
            </a: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œil.</a:t>
            </a:r>
          </a:p>
          <a:p>
            <a:pPr indent="457200">
              <a:defRPr/>
            </a:pP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Alerter </a:t>
            </a: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les secours. </a:t>
            </a:r>
          </a:p>
          <a:p>
            <a:pPr indent="457200"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Surveiller la victime.</a:t>
            </a:r>
          </a:p>
        </p:txBody>
      </p:sp>
      <p:sp>
        <p:nvSpPr>
          <p:cNvPr id="21" name="Flèche courbée vers la gauche 20"/>
          <p:cNvSpPr/>
          <p:nvPr/>
        </p:nvSpPr>
        <p:spPr>
          <a:xfrm rot="19737213">
            <a:off x="3881585" y="379228"/>
            <a:ext cx="1000132" cy="2671039"/>
          </a:xfrm>
          <a:prstGeom prst="curved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8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8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8033" grpId="0" animBg="1"/>
      <p:bldP spid="13927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1" name="Rectangle 17"/>
          <p:cNvSpPr>
            <a:spLocks noChangeArrowheads="1"/>
          </p:cNvSpPr>
          <p:nvPr/>
        </p:nvSpPr>
        <p:spPr bwMode="auto">
          <a:xfrm>
            <a:off x="84852" y="144828"/>
            <a:ext cx="3010761" cy="156966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fr-FR" sz="32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INGESTION</a:t>
            </a:r>
          </a:p>
          <a:p>
            <a:pPr>
              <a:lnSpc>
                <a:spcPct val="100000"/>
              </a:lnSpc>
              <a:defRPr/>
            </a:pPr>
            <a:r>
              <a:rPr lang="fr-FR" sz="32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fr-FR" sz="32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 </a:t>
            </a:r>
            <a:r>
              <a:rPr lang="fr-FR" sz="32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PRODUIT</a:t>
            </a:r>
          </a:p>
          <a:p>
            <a:pPr>
              <a:lnSpc>
                <a:spcPct val="100000"/>
              </a:lnSpc>
              <a:defRPr/>
            </a:pPr>
            <a:r>
              <a:rPr lang="fr-FR" sz="32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fr-FR" sz="32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CHIMIQUE</a:t>
            </a:r>
          </a:p>
        </p:txBody>
      </p:sp>
      <p:sp>
        <p:nvSpPr>
          <p:cNvPr id="140294" name="Rectangle 20"/>
          <p:cNvSpPr>
            <a:spLocks noChangeArrowheads="1"/>
          </p:cNvSpPr>
          <p:nvPr/>
        </p:nvSpPr>
        <p:spPr bwMode="auto">
          <a:xfrm>
            <a:off x="5667380" y="229342"/>
            <a:ext cx="4028668" cy="156966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 algn="ctr"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</a:t>
            </a: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 pas faire      vomir</a:t>
            </a: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pPr indent="457200" algn="ctr"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Donnera boire.</a:t>
            </a:r>
          </a:p>
        </p:txBody>
      </p:sp>
      <p:sp>
        <p:nvSpPr>
          <p:cNvPr id="140296" name="Rectangle 22"/>
          <p:cNvSpPr>
            <a:spLocks noChangeArrowheads="1"/>
          </p:cNvSpPr>
          <p:nvPr/>
        </p:nvSpPr>
        <p:spPr bwMode="auto">
          <a:xfrm>
            <a:off x="238092" y="3786191"/>
            <a:ext cx="9439936" cy="20621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Low">
              <a:tabLst>
                <a:tab pos="457200" algn="l"/>
              </a:tabLst>
            </a:pPr>
            <a:r>
              <a:rPr lang="fr-F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Alerter les secours.</a:t>
            </a:r>
          </a:p>
          <a:p>
            <a:pPr algn="justLow">
              <a:tabLst>
                <a:tab pos="457200" algn="l"/>
              </a:tabLst>
            </a:pPr>
            <a:r>
              <a:rPr lang="fr-F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Surveiller la victime et garder 1'emballage du produit chimique en cause et le produit restant.</a:t>
            </a:r>
          </a:p>
        </p:txBody>
      </p:sp>
      <p:sp>
        <p:nvSpPr>
          <p:cNvPr id="23" name="Flèche droite 22"/>
          <p:cNvSpPr/>
          <p:nvPr/>
        </p:nvSpPr>
        <p:spPr>
          <a:xfrm>
            <a:off x="3309926" y="714356"/>
            <a:ext cx="2071702" cy="428628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lèche vers le bas 24"/>
          <p:cNvSpPr/>
          <p:nvPr/>
        </p:nvSpPr>
        <p:spPr>
          <a:xfrm>
            <a:off x="1238224" y="1857364"/>
            <a:ext cx="500066" cy="1714512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 animBg="1"/>
      <p:bldP spid="140294" grpId="0" animBg="1"/>
      <p:bldP spid="140296" grpId="0" animBg="1"/>
      <p:bldP spid="23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29" name="Rectangle 17"/>
          <p:cNvSpPr>
            <a:spLocks noChangeArrowheads="1"/>
          </p:cNvSpPr>
          <p:nvPr/>
        </p:nvSpPr>
        <p:spPr bwMode="auto">
          <a:xfrm>
            <a:off x="166655" y="142852"/>
            <a:ext cx="3231975" cy="156966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fr-FR" sz="32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INHALATION </a:t>
            </a:r>
            <a:endParaRPr lang="fr-FR" sz="3200" b="1" dirty="0" smtClean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defRPr/>
            </a:pPr>
            <a:r>
              <a:rPr lang="fr-FR" sz="32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 </a:t>
            </a:r>
            <a:r>
              <a:rPr lang="fr-FR" sz="32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PRODUIT </a:t>
            </a:r>
            <a:endParaRPr lang="fr-FR" sz="3200" b="1" dirty="0" smtClean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defRPr/>
            </a:pPr>
            <a:r>
              <a:rPr lang="fr-FR" sz="32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CHIMIQUE </a:t>
            </a:r>
            <a:endParaRPr lang="fr-FR" sz="32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02132" name="Rectangle 20"/>
          <p:cNvSpPr>
            <a:spLocks noChangeArrowheads="1"/>
          </p:cNvSpPr>
          <p:nvPr/>
        </p:nvSpPr>
        <p:spPr bwMode="auto">
          <a:xfrm>
            <a:off x="452406" y="3286126"/>
            <a:ext cx="8793852" cy="206210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Placer la victime en position demi assise si elle à du mal a respirer.</a:t>
            </a:r>
          </a:p>
          <a:p>
            <a:pPr indent="457200"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Alerter les secours.</a:t>
            </a:r>
          </a:p>
          <a:p>
            <a:pPr indent="457200"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Surveiller la victime. </a:t>
            </a:r>
          </a:p>
        </p:txBody>
      </p:sp>
      <p:sp>
        <p:nvSpPr>
          <p:cNvPr id="21" name="Flèche courbée vers la gauche 20"/>
          <p:cNvSpPr/>
          <p:nvPr/>
        </p:nvSpPr>
        <p:spPr>
          <a:xfrm rot="19737213">
            <a:off x="4192987" y="477061"/>
            <a:ext cx="1000132" cy="2671039"/>
          </a:xfrm>
          <a:prstGeom prst="curved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2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2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02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2129" grpId="0" animBg="1"/>
      <p:bldP spid="602132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7" name="Rectangle 17"/>
          <p:cNvSpPr>
            <a:spLocks noChangeArrowheads="1"/>
          </p:cNvSpPr>
          <p:nvPr/>
        </p:nvSpPr>
        <p:spPr bwMode="auto">
          <a:xfrm>
            <a:off x="166655" y="142852"/>
            <a:ext cx="5096267" cy="58477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fr-FR" sz="32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BRÛLURE ÉLECTRIQUE </a:t>
            </a:r>
          </a:p>
        </p:txBody>
      </p:sp>
      <p:sp>
        <p:nvSpPr>
          <p:cNvPr id="142340" name="Rectangle 18"/>
          <p:cNvSpPr>
            <a:spLocks noChangeArrowheads="1"/>
          </p:cNvSpPr>
          <p:nvPr/>
        </p:nvSpPr>
        <p:spPr bwMode="auto">
          <a:xfrm>
            <a:off x="1730365" y="2214556"/>
            <a:ext cx="8175636" cy="5847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>
              <a:lnSpc>
                <a:spcPct val="100000"/>
              </a:lnSpc>
              <a:defRPr/>
            </a:pPr>
            <a:r>
              <a:rPr lang="fr-FR" sz="3200" b="1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Il s'agit toujours d'une brûlure grave</a:t>
            </a:r>
          </a:p>
        </p:txBody>
      </p:sp>
      <p:sp>
        <p:nvSpPr>
          <p:cNvPr id="604181" name="Rectangle 21"/>
          <p:cNvSpPr>
            <a:spLocks noChangeArrowheads="1"/>
          </p:cNvSpPr>
          <p:nvPr/>
        </p:nvSpPr>
        <p:spPr bwMode="auto">
          <a:xfrm>
            <a:off x="452407" y="4716860"/>
            <a:ext cx="5286412" cy="156966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Allonger la victime.</a:t>
            </a:r>
          </a:p>
          <a:p>
            <a:pPr indent="457200"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Alerter les secours.</a:t>
            </a:r>
          </a:p>
          <a:p>
            <a:pPr indent="457200"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Surveiller la victime </a:t>
            </a:r>
          </a:p>
        </p:txBody>
      </p:sp>
      <p:sp>
        <p:nvSpPr>
          <p:cNvPr id="22" name="Flèche vers le bas 21"/>
          <p:cNvSpPr/>
          <p:nvPr/>
        </p:nvSpPr>
        <p:spPr>
          <a:xfrm>
            <a:off x="5453066" y="642918"/>
            <a:ext cx="428628" cy="1500198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lèche vers le bas 22"/>
          <p:cNvSpPr/>
          <p:nvPr/>
        </p:nvSpPr>
        <p:spPr>
          <a:xfrm>
            <a:off x="2666984" y="3000372"/>
            <a:ext cx="428628" cy="1500198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04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77" grpId="0" animBg="1"/>
      <p:bldP spid="142340" grpId="0" animBg="1"/>
      <p:bldP spid="60418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fr-FR" sz="4800" b="1" dirty="0" smtClean="0">
              <a:latin typeface="+mj-lt"/>
            </a:endParaRPr>
          </a:p>
          <a:p>
            <a:pPr algn="ctr">
              <a:buNone/>
            </a:pPr>
            <a:r>
              <a:rPr lang="fr-FR" sz="4800" b="1" dirty="0" smtClean="0">
                <a:latin typeface="+mj-lt"/>
              </a:rPr>
              <a:t>MERCI POUR VOTRE ATTENTION</a:t>
            </a:r>
            <a:endParaRPr lang="fr-FR" sz="4800" b="1"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42950" y="1214423"/>
            <a:ext cx="8420100" cy="1357322"/>
          </a:xfrm>
        </p:spPr>
        <p:txBody>
          <a:bodyPr>
            <a:normAutofit/>
          </a:bodyPr>
          <a:lstStyle/>
          <a:p>
            <a:r>
              <a:rPr lang="fr-FR" sz="4000" dirty="0" smtClean="0"/>
              <a:t>COURS N°08</a:t>
            </a:r>
            <a:endParaRPr lang="fr-FR" sz="40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 rot="1000625">
            <a:off x="1485900" y="3886200"/>
            <a:ext cx="6934200" cy="1752600"/>
          </a:xfrm>
        </p:spPr>
        <p:txBody>
          <a:bodyPr>
            <a:normAutofit/>
          </a:bodyPr>
          <a:lstStyle/>
          <a:p>
            <a:r>
              <a:rPr lang="fr-FR" sz="6000" b="1" dirty="0" smtClean="0">
                <a:solidFill>
                  <a:schemeClr val="bg1"/>
                </a:solidFill>
                <a:latin typeface="Bodoni MT Black" pitchFamily="18" charset="0"/>
              </a:rPr>
              <a:t>LES BRULURES</a:t>
            </a:r>
            <a:endParaRPr lang="fr-FR" sz="6000" b="1" dirty="0">
              <a:solidFill>
                <a:schemeClr val="bg1"/>
              </a:solidFill>
              <a:latin typeface="Bodoni MT Black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Introduction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66654" y="1357297"/>
            <a:ext cx="9501254" cy="55007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CA" dirty="0" smtClean="0"/>
              <a:t> </a:t>
            </a:r>
            <a:r>
              <a:rPr lang="fr-CA" dirty="0" smtClean="0">
                <a:latin typeface="+mj-lt"/>
              </a:rPr>
              <a:t>les brulures sont malheureusement des accidents courants de la vie quotidienne qui se produisent le plus souvent à la maison et touchent principalement les plus jeunes </a:t>
            </a:r>
            <a:endParaRPr lang="fr-FR" dirty="0" smtClean="0">
              <a:latin typeface="+mj-lt"/>
            </a:endParaRPr>
          </a:p>
          <a:p>
            <a:pPr>
              <a:buNone/>
            </a:pPr>
            <a:r>
              <a:rPr lang="fr-CA" dirty="0" smtClean="0"/>
              <a:t> </a:t>
            </a:r>
            <a:r>
              <a:rPr lang="fr-CA" dirty="0" smtClean="0">
                <a:latin typeface="+mj-lt"/>
              </a:rPr>
              <a:t>La gravité des brulures dépend de leur </a:t>
            </a:r>
          </a:p>
          <a:p>
            <a:pPr>
              <a:buNone/>
            </a:pPr>
            <a:r>
              <a:rPr lang="fr-CA" dirty="0" smtClean="0">
                <a:latin typeface="+mj-lt"/>
              </a:rPr>
              <a:t>profondeur et de leur étendue ainsi que la zone touchée et l’âge de la victime ,cependant aucune brulure, </a:t>
            </a:r>
            <a:r>
              <a:rPr lang="fr-CA" dirty="0" smtClean="0">
                <a:latin typeface="+mj-lt"/>
              </a:rPr>
              <a:t>même </a:t>
            </a:r>
            <a:r>
              <a:rPr lang="fr-CA" dirty="0" smtClean="0">
                <a:latin typeface="+mj-lt"/>
              </a:rPr>
              <a:t>légère  ne doit pas être traité à la légère car les complications possibles sont nombreuses. </a:t>
            </a:r>
            <a:endParaRPr lang="fr-FR" dirty="0" smtClean="0">
              <a:latin typeface="+mj-lt"/>
            </a:endParaRPr>
          </a:p>
          <a:p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PLAN DU COURS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66654" y="1357299"/>
            <a:ext cx="9244046" cy="55007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dirty="0" smtClean="0">
                <a:latin typeface="+mj-lt"/>
              </a:rPr>
              <a:t>INTRODUCTION</a:t>
            </a:r>
          </a:p>
          <a:p>
            <a:pPr>
              <a:buNone/>
            </a:pPr>
            <a:r>
              <a:rPr lang="fr-FR" dirty="0" smtClean="0">
                <a:latin typeface="+mj-lt"/>
              </a:rPr>
              <a:t>    1. DEFINITION</a:t>
            </a:r>
          </a:p>
          <a:p>
            <a:pPr>
              <a:buNone/>
            </a:pPr>
            <a:r>
              <a:rPr lang="fr-FR" dirty="0" smtClean="0">
                <a:latin typeface="+mj-lt"/>
              </a:rPr>
              <a:t>    2.CAUSES</a:t>
            </a:r>
          </a:p>
          <a:p>
            <a:pPr>
              <a:buNone/>
            </a:pPr>
            <a:r>
              <a:rPr lang="fr-FR" dirty="0" smtClean="0">
                <a:latin typeface="+mj-lt"/>
              </a:rPr>
              <a:t>    3.LASSIFICATION DES BRULURES</a:t>
            </a:r>
          </a:p>
          <a:p>
            <a:pPr>
              <a:buNone/>
            </a:pPr>
            <a:r>
              <a:rPr lang="fr-FR" dirty="0" smtClean="0">
                <a:latin typeface="+mj-lt"/>
              </a:rPr>
              <a:t>    4.TYPE DE BRULURES</a:t>
            </a:r>
          </a:p>
          <a:p>
            <a:pPr>
              <a:buFont typeface="Wingdings" pitchFamily="2" charset="2"/>
              <a:buChar char="q"/>
            </a:pPr>
            <a:r>
              <a:rPr lang="fr-FR" dirty="0" smtClean="0">
                <a:latin typeface="+mj-lt"/>
              </a:rPr>
              <a:t> </a:t>
            </a:r>
            <a:r>
              <a:rPr lang="fr-FR" dirty="0" smtClean="0">
                <a:solidFill>
                  <a:schemeClr val="bg1"/>
                </a:solidFill>
                <a:latin typeface="+mj-lt"/>
              </a:rPr>
              <a:t>BRULURE SIMPLE</a:t>
            </a:r>
          </a:p>
          <a:p>
            <a:pPr>
              <a:buFont typeface="Wingdings" pitchFamily="2" charset="2"/>
              <a:buChar char="q"/>
            </a:pPr>
            <a:r>
              <a:rPr lang="fr-FR" dirty="0" smtClean="0">
                <a:latin typeface="+mj-lt"/>
              </a:rPr>
              <a:t> </a:t>
            </a:r>
            <a:r>
              <a:rPr lang="fr-FR" dirty="0" smtClean="0">
                <a:solidFill>
                  <a:schemeClr val="bg1"/>
                </a:solidFill>
                <a:latin typeface="+mj-lt"/>
              </a:rPr>
              <a:t>BRULURE GRAVE</a:t>
            </a:r>
          </a:p>
          <a:p>
            <a:pPr>
              <a:buFont typeface="Wingdings" pitchFamily="2" charset="2"/>
              <a:buChar char="q"/>
            </a:pPr>
            <a:r>
              <a:rPr lang="fr-FR" dirty="0" smtClean="0">
                <a:latin typeface="+mj-lt"/>
              </a:rPr>
              <a:t> </a:t>
            </a:r>
            <a:r>
              <a:rPr lang="fr-FR" dirty="0" smtClean="0">
                <a:solidFill>
                  <a:schemeClr val="bg1"/>
                </a:solidFill>
                <a:latin typeface="+mj-lt"/>
              </a:rPr>
              <a:t>BRULURES PARTICULIERES</a:t>
            </a:r>
          </a:p>
          <a:p>
            <a:pPr>
              <a:buNone/>
            </a:pPr>
            <a:r>
              <a:rPr lang="fr-FR" dirty="0" smtClean="0">
                <a:latin typeface="+mj-lt"/>
              </a:rPr>
              <a:t>    5.CONDUITE A TENIR D’UN SECOURISTE</a:t>
            </a:r>
            <a:endParaRPr lang="fr-FR" dirty="0"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0" name="Rectangle 20"/>
          <p:cNvSpPr>
            <a:spLocks noChangeArrowheads="1"/>
          </p:cNvSpPr>
          <p:nvPr/>
        </p:nvSpPr>
        <p:spPr bwMode="auto">
          <a:xfrm>
            <a:off x="23778" y="285728"/>
            <a:ext cx="3929090" cy="584775"/>
          </a:xfrm>
          <a:prstGeom prst="rect">
            <a:avLst/>
          </a:prstGeom>
          <a:solidFill>
            <a:srgbClr val="FF0000"/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fr-FR" sz="3200" b="1" dirty="0" smtClean="0">
                <a:ln>
                  <a:solidFill>
                    <a:schemeClr val="tx1"/>
                  </a:solidFill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1.DÉFINITION </a:t>
            </a:r>
            <a:endParaRPr lang="fr-FR" sz="3200" b="1" dirty="0">
              <a:ln>
                <a:solidFill>
                  <a:schemeClr val="tx1"/>
                </a:solidFill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34152" name="Rectangle 22"/>
          <p:cNvSpPr>
            <a:spLocks noChangeArrowheads="1"/>
          </p:cNvSpPr>
          <p:nvPr/>
        </p:nvSpPr>
        <p:spPr bwMode="auto">
          <a:xfrm>
            <a:off x="285752" y="1142984"/>
            <a:ext cx="9453594" cy="600164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Lésion de la peau provoquée par:</a:t>
            </a:r>
          </a:p>
          <a:p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La chaleur.</a:t>
            </a:r>
            <a:endParaRPr lang="fr-FR" sz="32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Électricité.</a:t>
            </a:r>
          </a:p>
          <a:p>
            <a:pPr>
              <a:buFontTx/>
              <a:buChar char="-"/>
            </a:pP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Produits </a:t>
            </a: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chimiques (acides, bases</a:t>
            </a: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).</a:t>
            </a:r>
          </a:p>
          <a:p>
            <a:pPr>
              <a:buFontTx/>
              <a:buChar char="-"/>
            </a:pP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</a:pP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</a:pP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</a:pP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</a:pP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Tx/>
              <a:buChar char="-"/>
            </a:pP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fr-FR" sz="32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0" grpId="0" animBg="1"/>
      <p:bldP spid="1341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95300" y="1142985"/>
            <a:ext cx="8915400" cy="4983180"/>
          </a:xfrm>
        </p:spPr>
        <p:txBody>
          <a:bodyPr>
            <a:normAutofit fontScale="85000" lnSpcReduction="20000"/>
          </a:bodyPr>
          <a:lstStyle/>
          <a:p>
            <a:pPr>
              <a:buNone/>
              <a:defRPr/>
            </a:pPr>
            <a:r>
              <a:rPr lang="fr-FR" b="1" dirty="0" smtClean="0">
                <a:ln>
                  <a:solidFill>
                    <a:srgbClr val="0000FF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fr-FR" b="1" dirty="0" smtClean="0">
                <a:ln>
                  <a:solidFill>
                    <a:srgbClr val="0000FF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fr-FR" b="1" dirty="0" smtClean="0">
                <a:ln>
                  <a:solidFill>
                    <a:srgbClr val="0000FF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L'infection.</a:t>
            </a:r>
          </a:p>
          <a:p>
            <a:pPr>
              <a:buNone/>
              <a:defRPr/>
            </a:pPr>
            <a:r>
              <a:rPr lang="fr-FR" b="1" dirty="0" smtClean="0">
                <a:ln>
                  <a:solidFill>
                    <a:srgbClr val="0000FF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b="1" dirty="0" smtClean="0">
                <a:ln>
                  <a:solidFill>
                    <a:srgbClr val="0000FF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fr-FR" b="1" dirty="0" smtClean="0">
                <a:ln>
                  <a:solidFill>
                    <a:srgbClr val="0000FF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Déshydratations</a:t>
            </a:r>
            <a:r>
              <a:rPr lang="fr-FR" b="1" dirty="0" smtClean="0">
                <a:ln>
                  <a:solidFill>
                    <a:srgbClr val="0000FF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(brûlure grave).</a:t>
            </a:r>
            <a:endParaRPr lang="fr-CA" dirty="0" smtClean="0"/>
          </a:p>
          <a:p>
            <a:r>
              <a:rPr lang="fr-CA" dirty="0" smtClean="0"/>
              <a:t>contact avec des flammes, un liquide bouillant où un objet chaud (dans 85%des cas). </a:t>
            </a:r>
            <a:endParaRPr lang="fr-FR" dirty="0" smtClean="0"/>
          </a:p>
          <a:p>
            <a:r>
              <a:rPr lang="fr-CA" dirty="0" smtClean="0"/>
              <a:t>par le passage du courant électrique dans le corps( 7%des cas)</a:t>
            </a:r>
            <a:endParaRPr lang="fr-FR" dirty="0" smtClean="0"/>
          </a:p>
          <a:p>
            <a:pPr>
              <a:buNone/>
            </a:pPr>
            <a:r>
              <a:rPr lang="fr-CA" b="1" dirty="0" smtClean="0"/>
              <a:t>   </a:t>
            </a:r>
            <a:r>
              <a:rPr lang="fr-CA" b="1" dirty="0" smtClean="0"/>
              <a:t>-  </a:t>
            </a:r>
            <a:r>
              <a:rPr lang="fr-CA" dirty="0" smtClean="0"/>
              <a:t>par contact avec des produits chimiques acides (sulfurique, HCL ) et les bases(soude ,potasse)  (7%des cas).</a:t>
            </a:r>
            <a:endParaRPr lang="fr-FR" dirty="0" smtClean="0"/>
          </a:p>
          <a:p>
            <a:r>
              <a:rPr lang="fr-CA" dirty="0" smtClean="0"/>
              <a:t>par le froid et les radiations (1%des cas). </a:t>
            </a:r>
            <a:endParaRPr lang="fr-FR" dirty="0" smtClean="0"/>
          </a:p>
          <a:p>
            <a:r>
              <a:rPr lang="fr-CA" b="1" dirty="0" smtClean="0"/>
              <a:t>Cas particulier</a:t>
            </a:r>
            <a:r>
              <a:rPr lang="fr-CA" dirty="0" smtClean="0"/>
              <a:t> : une projection d’acide sulfurique ne pénètre pas dans la peau (huileux) essuyer le rapidement à l’eau courante pendant 10min  au moins.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0" y="260648"/>
            <a:ext cx="3929090" cy="584775"/>
          </a:xfrm>
          <a:prstGeom prst="rect">
            <a:avLst/>
          </a:prstGeom>
          <a:solidFill>
            <a:srgbClr val="FF0000"/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fr-FR" sz="32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2.LES RISQUES</a:t>
            </a:r>
            <a:endParaRPr lang="fr-FR" sz="32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5069159"/>
          </a:xfrm>
        </p:spPr>
        <p:txBody>
          <a:bodyPr>
            <a:normAutofit/>
          </a:bodyPr>
          <a:lstStyle/>
          <a:p>
            <a:r>
              <a:rPr lang="fr-CA" b="1" u="sng" dirty="0" smtClean="0">
                <a:solidFill>
                  <a:schemeClr val="bg1"/>
                </a:solidFill>
              </a:rPr>
              <a:t>- Selon la profondeur :</a:t>
            </a:r>
            <a:r>
              <a:rPr lang="fr-CA" u="sng" dirty="0" smtClean="0">
                <a:solidFill>
                  <a:schemeClr val="bg1"/>
                </a:solidFill>
              </a:rPr>
              <a:t>  </a:t>
            </a:r>
            <a:r>
              <a:rPr lang="fr-CA" dirty="0" smtClean="0"/>
              <a:t/>
            </a:r>
            <a:br>
              <a:rPr lang="fr-CA" dirty="0" smtClean="0"/>
            </a:br>
            <a:r>
              <a:rPr lang="fr-CA" dirty="0" smtClean="0">
                <a:solidFill>
                  <a:schemeClr val="accent6">
                    <a:lumMod val="75000"/>
                  </a:schemeClr>
                </a:solidFill>
              </a:rPr>
              <a:t> -</a:t>
            </a:r>
            <a:r>
              <a:rPr lang="fr-CA" b="1" dirty="0" smtClean="0">
                <a:solidFill>
                  <a:schemeClr val="accent6">
                    <a:lumMod val="75000"/>
                  </a:schemeClr>
                </a:solidFill>
              </a:rPr>
              <a:t>Brûlure </a:t>
            </a:r>
            <a:r>
              <a:rPr lang="fr-CA" b="1" dirty="0" smtClean="0">
                <a:solidFill>
                  <a:schemeClr val="accent6">
                    <a:lumMod val="75000"/>
                  </a:schemeClr>
                </a:solidFill>
              </a:rPr>
              <a:t>au 1</a:t>
            </a:r>
            <a:r>
              <a:rPr lang="fr-CA" b="1" baseline="30000" dirty="0" smtClean="0">
                <a:solidFill>
                  <a:schemeClr val="accent6">
                    <a:lumMod val="75000"/>
                  </a:schemeClr>
                </a:solidFill>
              </a:rPr>
              <a:t>er </a:t>
            </a:r>
            <a:r>
              <a:rPr lang="fr-CA" b="1" dirty="0" smtClean="0">
                <a:solidFill>
                  <a:schemeClr val="accent6">
                    <a:lumMod val="75000"/>
                  </a:schemeClr>
                </a:solidFill>
              </a:rPr>
              <a:t>degré :</a:t>
            </a:r>
            <a:r>
              <a:rPr lang="fr-CA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CA" dirty="0" smtClean="0"/>
              <a:t>il est question de rougeur tel qu'un coup de soleil (ne touche pas l’épiderme)  </a:t>
            </a:r>
            <a:endParaRPr lang="fr-FR" dirty="0" smtClean="0"/>
          </a:p>
          <a:p>
            <a:pPr>
              <a:buNone/>
            </a:pPr>
            <a:r>
              <a:rPr lang="fr-CA" b="1" dirty="0" smtClean="0">
                <a:solidFill>
                  <a:srgbClr val="FF0000"/>
                </a:solidFill>
              </a:rPr>
              <a:t>     </a:t>
            </a:r>
            <a:r>
              <a:rPr lang="fr-CA" b="1" dirty="0" smtClean="0">
                <a:solidFill>
                  <a:schemeClr val="accent6">
                    <a:lumMod val="75000"/>
                  </a:schemeClr>
                </a:solidFill>
              </a:rPr>
              <a:t>-Brûlure </a:t>
            </a:r>
            <a:r>
              <a:rPr lang="fr-CA" b="1" dirty="0" smtClean="0">
                <a:solidFill>
                  <a:schemeClr val="accent6">
                    <a:lumMod val="75000"/>
                  </a:schemeClr>
                </a:solidFill>
              </a:rPr>
              <a:t>au 2</a:t>
            </a:r>
            <a:r>
              <a:rPr lang="fr-CA" b="1" baseline="30000" dirty="0" smtClean="0">
                <a:solidFill>
                  <a:schemeClr val="accent6">
                    <a:lumMod val="75000"/>
                  </a:schemeClr>
                </a:solidFill>
              </a:rPr>
              <a:t>e </a:t>
            </a:r>
            <a:r>
              <a:rPr lang="fr-CA" b="1" dirty="0" smtClean="0">
                <a:solidFill>
                  <a:schemeClr val="accent6">
                    <a:lumMod val="75000"/>
                  </a:schemeClr>
                </a:solidFill>
              </a:rPr>
              <a:t>degré :</a:t>
            </a:r>
            <a:r>
              <a:rPr lang="fr-CA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CA" dirty="0" smtClean="0"/>
              <a:t>la peau se décolle pour former des ampoules (phlyctènes) atteinte de l’épiderme   </a:t>
            </a:r>
            <a:endParaRPr lang="fr-FR" dirty="0" smtClean="0"/>
          </a:p>
          <a:p>
            <a:pPr>
              <a:buNone/>
            </a:pPr>
            <a:r>
              <a:rPr lang="fr-CA" b="1" dirty="0" smtClean="0">
                <a:solidFill>
                  <a:schemeClr val="accent6">
                    <a:lumMod val="75000"/>
                  </a:schemeClr>
                </a:solidFill>
              </a:rPr>
              <a:t>    -Brûlure </a:t>
            </a:r>
            <a:r>
              <a:rPr lang="fr-CA" b="1" dirty="0" smtClean="0">
                <a:solidFill>
                  <a:schemeClr val="accent6">
                    <a:lumMod val="75000"/>
                  </a:schemeClr>
                </a:solidFill>
              </a:rPr>
              <a:t>au 3</a:t>
            </a:r>
            <a:r>
              <a:rPr lang="fr-CA" b="1" baseline="30000" dirty="0" smtClean="0">
                <a:solidFill>
                  <a:schemeClr val="accent6">
                    <a:lumMod val="75000"/>
                  </a:schemeClr>
                </a:solidFill>
              </a:rPr>
              <a:t>e </a:t>
            </a:r>
            <a:r>
              <a:rPr lang="fr-CA" b="1" dirty="0" smtClean="0">
                <a:solidFill>
                  <a:schemeClr val="accent6">
                    <a:lumMod val="75000"/>
                  </a:schemeClr>
                </a:solidFill>
              </a:rPr>
              <a:t>degré :</a:t>
            </a:r>
            <a:r>
              <a:rPr lang="fr-CA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CA" dirty="0" smtClean="0"/>
              <a:t>la peau est noircie et profonde lèse le derme  (lésions graves)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0" y="332656"/>
            <a:ext cx="5889104" cy="584775"/>
          </a:xfrm>
          <a:prstGeom prst="rect">
            <a:avLst/>
          </a:prstGeom>
          <a:solidFill>
            <a:srgbClr val="FF0000"/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fr-CA" sz="32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3-Classification des brulures</a:t>
            </a:r>
            <a:endParaRPr lang="fr-FR" sz="3200" b="1" dirty="0" smtClean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42852"/>
            <a:ext cx="9906000" cy="671514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fr-CA" sz="2400" b="1" u="sng" dirty="0" smtClean="0">
                <a:solidFill>
                  <a:schemeClr val="bg1"/>
                </a:solidFill>
                <a:latin typeface="+mj-lt"/>
              </a:rPr>
              <a:t>Selon l’étendue</a:t>
            </a:r>
            <a:r>
              <a:rPr lang="fr-CA" sz="2400" b="1" dirty="0" smtClean="0">
                <a:latin typeface="+mj-lt"/>
              </a:rPr>
              <a:t> :</a:t>
            </a:r>
            <a:r>
              <a:rPr lang="fr-CA" sz="2400" dirty="0" smtClean="0">
                <a:latin typeface="+mj-lt"/>
              </a:rPr>
              <a:t> selon la règle de wallace qui attribue </a:t>
            </a:r>
            <a:endParaRPr lang="fr-FR" sz="2400" dirty="0" smtClean="0">
              <a:latin typeface="+mj-lt"/>
            </a:endParaRPr>
          </a:p>
          <a:p>
            <a:r>
              <a:rPr lang="fr-CA" sz="2400" b="1" dirty="0" smtClean="0">
                <a:latin typeface="+mj-lt"/>
              </a:rPr>
              <a:t>- </a:t>
            </a:r>
            <a:r>
              <a:rPr lang="fr-CA" sz="2400" dirty="0" smtClean="0">
                <a:latin typeface="+mj-lt"/>
              </a:rPr>
              <a:t>9%de la surface de  la tète, de  chaque membre supérieur </a:t>
            </a:r>
            <a:endParaRPr lang="fr-FR" sz="2400" dirty="0" smtClean="0">
              <a:latin typeface="+mj-lt"/>
            </a:endParaRPr>
          </a:p>
          <a:p>
            <a:r>
              <a:rPr lang="fr-CA" sz="2400" b="1" dirty="0" smtClean="0">
                <a:latin typeface="+mj-lt"/>
              </a:rPr>
              <a:t>- </a:t>
            </a:r>
            <a:r>
              <a:rPr lang="fr-CA" sz="2400" dirty="0" smtClean="0">
                <a:latin typeface="+mj-lt"/>
              </a:rPr>
              <a:t>18% de la surface de chaque membre inferieur </a:t>
            </a:r>
            <a:endParaRPr lang="fr-FR" sz="2400" dirty="0" smtClean="0">
              <a:latin typeface="+mj-lt"/>
            </a:endParaRPr>
          </a:p>
          <a:p>
            <a:r>
              <a:rPr lang="fr-CA" sz="2400" b="1" dirty="0" smtClean="0">
                <a:latin typeface="+mj-lt"/>
              </a:rPr>
              <a:t>- </a:t>
            </a:r>
            <a:r>
              <a:rPr lang="fr-CA" sz="2400" dirty="0" smtClean="0">
                <a:latin typeface="+mj-lt"/>
              </a:rPr>
              <a:t>36%de la surface au tronc</a:t>
            </a:r>
            <a:endParaRPr lang="fr-FR" sz="2400" dirty="0" smtClean="0">
              <a:latin typeface="+mj-lt"/>
            </a:endParaRPr>
          </a:p>
          <a:p>
            <a:pPr>
              <a:buNone/>
            </a:pPr>
            <a:r>
              <a:rPr lang="fr-CA" sz="2400" b="1" dirty="0" smtClean="0">
                <a:solidFill>
                  <a:schemeClr val="bg1"/>
                </a:solidFill>
                <a:latin typeface="+mj-lt"/>
              </a:rPr>
              <a:t>Extrême urgence </a:t>
            </a:r>
            <a:r>
              <a:rPr lang="fr-CA" sz="2400" dirty="0" smtClean="0">
                <a:latin typeface="+mj-lt"/>
              </a:rPr>
              <a:t>plus de 30%</a:t>
            </a:r>
            <a:endParaRPr lang="fr-FR" sz="2400" dirty="0" smtClean="0">
              <a:latin typeface="+mj-lt"/>
            </a:endParaRPr>
          </a:p>
          <a:p>
            <a:pPr>
              <a:buNone/>
            </a:pPr>
            <a:r>
              <a:rPr lang="fr-CA" sz="2400" b="1" dirty="0" smtClean="0">
                <a:latin typeface="+mj-lt"/>
              </a:rPr>
              <a:t>    1ér urgence</a:t>
            </a:r>
            <a:r>
              <a:rPr lang="fr-CA" sz="2400" dirty="0" smtClean="0">
                <a:latin typeface="+mj-lt"/>
              </a:rPr>
              <a:t>  de 20à30%</a:t>
            </a:r>
            <a:endParaRPr lang="fr-FR" sz="2400" dirty="0" smtClean="0">
              <a:latin typeface="+mj-lt"/>
            </a:endParaRPr>
          </a:p>
          <a:p>
            <a:pPr>
              <a:buNone/>
            </a:pPr>
            <a:r>
              <a:rPr lang="fr-CA" sz="2400" b="1" dirty="0" smtClean="0">
                <a:latin typeface="+mj-lt"/>
              </a:rPr>
              <a:t>    2eme urgence</a:t>
            </a:r>
            <a:r>
              <a:rPr lang="fr-CA" sz="2400" dirty="0" smtClean="0">
                <a:latin typeface="+mj-lt"/>
              </a:rPr>
              <a:t> de10à20%</a:t>
            </a:r>
            <a:endParaRPr lang="fr-FR" sz="2400" dirty="0" smtClean="0">
              <a:latin typeface="+mj-lt"/>
            </a:endParaRPr>
          </a:p>
          <a:p>
            <a:pPr>
              <a:buNone/>
            </a:pPr>
            <a:r>
              <a:rPr lang="fr-CA" sz="2400" b="1" dirty="0" smtClean="0">
                <a:latin typeface="+mj-lt"/>
              </a:rPr>
              <a:t>    3eme urgence</a:t>
            </a:r>
            <a:r>
              <a:rPr lang="fr-CA" sz="2400" dirty="0" smtClean="0">
                <a:latin typeface="+mj-lt"/>
              </a:rPr>
              <a:t> mois de 10%</a:t>
            </a:r>
            <a:endParaRPr lang="fr-FR" sz="2400" dirty="0" smtClean="0">
              <a:latin typeface="+mj-lt"/>
            </a:endParaRPr>
          </a:p>
          <a:p>
            <a:pPr>
              <a:buNone/>
            </a:pPr>
            <a:r>
              <a:rPr lang="fr-CA" sz="2400" b="1" dirty="0" smtClean="0">
                <a:latin typeface="+mj-lt"/>
              </a:rPr>
              <a:t>    Plus de 40% de la surface corporelle </a:t>
            </a:r>
            <a:r>
              <a:rPr lang="fr-CA" sz="2400" dirty="0" smtClean="0">
                <a:latin typeface="+mj-lt"/>
              </a:rPr>
              <a:t>c’est la mort dans 98%des cas</a:t>
            </a:r>
            <a:r>
              <a:rPr lang="fr-CA" sz="2400" b="1" dirty="0" smtClean="0">
                <a:latin typeface="+mj-lt"/>
              </a:rPr>
              <a:t> </a:t>
            </a:r>
            <a:endParaRPr lang="fr-FR" sz="2400" dirty="0" smtClean="0">
              <a:latin typeface="+mj-lt"/>
            </a:endParaRPr>
          </a:p>
          <a:p>
            <a:pPr>
              <a:buNone/>
            </a:pPr>
            <a:r>
              <a:rPr lang="fr-CA" sz="2400" b="1" dirty="0" smtClean="0">
                <a:solidFill>
                  <a:schemeClr val="bg1"/>
                </a:solidFill>
                <a:latin typeface="+mj-lt"/>
              </a:rPr>
              <a:t>N.B</a:t>
            </a:r>
            <a:r>
              <a:rPr lang="fr-CA" sz="2400" b="1" dirty="0" smtClean="0">
                <a:latin typeface="+mj-lt"/>
              </a:rPr>
              <a:t>:1% représente une main (équivalent à la région périnéale)  </a:t>
            </a:r>
            <a:endParaRPr lang="fr-FR" sz="2400" dirty="0" smtClean="0">
              <a:latin typeface="+mj-lt"/>
            </a:endParaRPr>
          </a:p>
          <a:p>
            <a:r>
              <a:rPr lang="fr-CA" sz="2400" b="1" dirty="0" smtClean="0">
                <a:latin typeface="+mj-lt"/>
              </a:rPr>
              <a:t>Les brulures internes </a:t>
            </a:r>
            <a:r>
              <a:rPr lang="fr-CA" sz="2400" dirty="0" smtClean="0">
                <a:latin typeface="+mj-lt"/>
              </a:rPr>
              <a:t>: l’ingestion de produits chimiques entraine des brulures du tube digestif , ainsi que l’inhalation de la vapeur d’eau peut  entrainer des brulures de la bouche et des voies respiratoires ,craindre une détresse respiratoire et un état de choc </a:t>
            </a:r>
            <a:endParaRPr lang="fr-FR" sz="2400" dirty="0"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561" name="Rectangle 17"/>
          <p:cNvSpPr>
            <a:spLocks noChangeArrowheads="1"/>
          </p:cNvSpPr>
          <p:nvPr/>
        </p:nvSpPr>
        <p:spPr bwMode="auto">
          <a:xfrm>
            <a:off x="23779" y="71416"/>
            <a:ext cx="5286411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rtl="0">
              <a:lnSpc>
                <a:spcPct val="100000"/>
              </a:lnSpc>
              <a:defRPr/>
            </a:pPr>
            <a:r>
              <a:rPr lang="fr-F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4.TYPE </a:t>
            </a:r>
            <a:r>
              <a:rPr lang="fr-F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 BRÛLURES </a:t>
            </a:r>
          </a:p>
        </p:txBody>
      </p:sp>
      <p:sp>
        <p:nvSpPr>
          <p:cNvPr id="620562" name="Rectangle 18"/>
          <p:cNvSpPr>
            <a:spLocks noChangeArrowheads="1"/>
          </p:cNvSpPr>
          <p:nvPr/>
        </p:nvSpPr>
        <p:spPr bwMode="auto">
          <a:xfrm>
            <a:off x="95216" y="928670"/>
            <a:ext cx="2234907" cy="107721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rtl="0">
              <a:lnSpc>
                <a:spcPct val="100000"/>
              </a:lnSpc>
              <a:defRPr/>
            </a:pPr>
            <a:r>
              <a:rPr lang="fr-FR" sz="32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BRÛLURE </a:t>
            </a:r>
          </a:p>
          <a:p>
            <a:pPr rtl="0">
              <a:lnSpc>
                <a:spcPct val="100000"/>
              </a:lnSpc>
              <a:defRPr/>
            </a:pPr>
            <a:r>
              <a:rPr lang="fr-FR" sz="32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SIMPLE </a:t>
            </a:r>
            <a:endParaRPr lang="fr-FR" sz="32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35173" name="Rectangle 19"/>
          <p:cNvSpPr>
            <a:spLocks noChangeArrowheads="1"/>
          </p:cNvSpPr>
          <p:nvPr/>
        </p:nvSpPr>
        <p:spPr bwMode="auto">
          <a:xfrm>
            <a:off x="5381629" y="24822"/>
            <a:ext cx="4524372" cy="30469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Rougeur de petite surface.</a:t>
            </a:r>
          </a:p>
          <a:p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Une cloque inférieure à la moitié de la paume de la main de la victime.</a:t>
            </a:r>
          </a:p>
        </p:txBody>
      </p:sp>
      <p:sp>
        <p:nvSpPr>
          <p:cNvPr id="135176" name="Rectangle 22"/>
          <p:cNvSpPr>
            <a:spLocks noChangeArrowheads="1"/>
          </p:cNvSpPr>
          <p:nvPr/>
        </p:nvSpPr>
        <p:spPr bwMode="auto">
          <a:xfrm>
            <a:off x="166654" y="3175718"/>
            <a:ext cx="9644130" cy="35394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rtl="0"/>
            <a:r>
              <a:rPr lang="fr-F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Refroidir la brûlure pendant au moins 05 minutes en laissant couler de l'eau, sans pression ,au-dessus de la brûlure (créer un ruissellement) à une hauteur de 10 à 15 centimètres et ceci dans les 15 premières minutes sans percer d'éventuelles cloques.</a:t>
            </a:r>
          </a:p>
          <a:p>
            <a:pPr rtl="0"/>
            <a:r>
              <a:rPr lang="fr-F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Adresser la victime pour un avis médical.</a:t>
            </a:r>
          </a:p>
        </p:txBody>
      </p:sp>
      <p:sp>
        <p:nvSpPr>
          <p:cNvPr id="23" name="Flèche droite 22"/>
          <p:cNvSpPr/>
          <p:nvPr/>
        </p:nvSpPr>
        <p:spPr>
          <a:xfrm>
            <a:off x="2666984" y="1357298"/>
            <a:ext cx="2428892" cy="428628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lèche vers le bas 24"/>
          <p:cNvSpPr/>
          <p:nvPr/>
        </p:nvSpPr>
        <p:spPr>
          <a:xfrm>
            <a:off x="809596" y="2143116"/>
            <a:ext cx="571504" cy="857256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056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056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0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20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0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0561" grpId="0" animBg="1"/>
      <p:bldP spid="620562" grpId="0" animBg="1"/>
      <p:bldP spid="135173" grpId="0" animBg="1"/>
      <p:bldP spid="135176" grpId="0" animBg="1"/>
      <p:bldP spid="23" grpId="0" animBg="1"/>
      <p:bldP spid="2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Personnalisé 2">
      <a:dk1>
        <a:srgbClr val="FFFFFF"/>
      </a:dk1>
      <a:lt1>
        <a:srgbClr val="FFFF00"/>
      </a:lt1>
      <a:dk2>
        <a:srgbClr val="FFFFFF"/>
      </a:dk2>
      <a:lt2>
        <a:srgbClr val="FFFFFF"/>
      </a:lt2>
      <a:accent1>
        <a:srgbClr val="FFFFFF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sonnalisé 1">
      <a:majorFont>
        <a:latin typeface="Comic Sans MS"/>
        <a:ea typeface=""/>
        <a:cs typeface=""/>
      </a:majorFont>
      <a:minorFont>
        <a:latin typeface="Calibri"/>
        <a:ea typeface="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703</Words>
  <Application>Microsoft Office PowerPoint</Application>
  <PresentationFormat>Format A4 (210 x 297 mm)</PresentationFormat>
  <Paragraphs>134</Paragraphs>
  <Slides>19</Slides>
  <Notes>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0" baseType="lpstr">
      <vt:lpstr>Thème Office</vt:lpstr>
      <vt:lpstr>LES OBJECTIFS</vt:lpstr>
      <vt:lpstr>COURS N°08</vt:lpstr>
      <vt:lpstr>Introduction</vt:lpstr>
      <vt:lpstr>PLAN DU COURS</vt:lpstr>
      <vt:lpstr>Diapositive 5</vt:lpstr>
      <vt:lpstr>Diapositive 6</vt:lpstr>
      <vt:lpstr> 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cp:lastModifiedBy>user</cp:lastModifiedBy>
  <cp:revision>20</cp:revision>
  <dcterms:modified xsi:type="dcterms:W3CDTF">2018-10-24T20:59:22Z</dcterms:modified>
</cp:coreProperties>
</file>